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p:cViewPr varScale="1">
        <p:scale>
          <a:sx n="71" d="100"/>
          <a:sy n="71" d="100"/>
        </p:scale>
        <p:origin x="-73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A562F48E-27C2-4C72-AFE0-E417C126D6D1}" type="datetimeFigureOut">
              <a:rPr lang="ru-RU" smtClean="0"/>
              <a:t>12.04.2021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CCF11A46-F76E-45BB-BCC4-242271BABA62}"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562F48E-27C2-4C72-AFE0-E417C126D6D1}" type="datetimeFigureOut">
              <a:rPr lang="ru-RU" smtClean="0"/>
              <a:t>12.04.2021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562F48E-27C2-4C72-AFE0-E417C126D6D1}" type="datetimeFigureOut">
              <a:rPr lang="ru-RU" smtClean="0"/>
              <a:t>12.04.2021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CCF11A46-F76E-45BB-BCC4-242271BABA62}"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562F48E-27C2-4C72-AFE0-E417C126D6D1}" type="datetimeFigureOut">
              <a:rPr lang="ru-RU" smtClean="0"/>
              <a:t>12.04.2021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562F48E-27C2-4C72-AFE0-E417C126D6D1}" type="datetimeFigureOut">
              <a:rPr lang="ru-RU" smtClean="0"/>
              <a:t>12.04.2021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562F48E-27C2-4C72-AFE0-E417C126D6D1}" type="datetimeFigureOut">
              <a:rPr lang="ru-RU" smtClean="0"/>
              <a:t>12.04.2021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62F48E-27C2-4C72-AFE0-E417C126D6D1}" type="datetimeFigureOut">
              <a:rPr lang="ru-RU" smtClean="0"/>
              <a:t>12.04.2021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562F48E-27C2-4C72-AFE0-E417C126D6D1}" type="datetimeFigureOut">
              <a:rPr lang="ru-RU" smtClean="0"/>
              <a:t>12.04.2021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562F48E-27C2-4C72-AFE0-E417C126D6D1}" type="datetimeFigureOut">
              <a:rPr lang="ru-RU" smtClean="0"/>
              <a:t>12.04.2021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562F48E-27C2-4C72-AFE0-E417C126D6D1}" type="datetimeFigureOut">
              <a:rPr lang="ru-RU" smtClean="0"/>
              <a:t>12.04.2021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562F48E-27C2-4C72-AFE0-E417C126D6D1}" type="datetimeFigureOut">
              <a:rPr lang="ru-RU" smtClean="0"/>
              <a:t>12.04.2021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F11A46-F76E-45BB-BCC4-242271BABA6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562F48E-27C2-4C72-AFE0-E417C126D6D1}" type="datetimeFigureOut">
              <a:rPr lang="ru-RU" smtClean="0"/>
              <a:t>12.04.2021</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CF11A46-F76E-45BB-BCC4-242271BABA62}"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2348880"/>
            <a:ext cx="8928992" cy="1828800"/>
          </a:xfrm>
        </p:spPr>
        <p:txBody>
          <a:bodyPr>
            <a:normAutofit/>
          </a:bodyPr>
          <a:lstStyle/>
          <a:p>
            <a:r>
              <a:rPr lang="ru-RU" sz="2400" dirty="0">
                <a:solidFill>
                  <a:schemeClr val="tx1"/>
                </a:solidFill>
                <a:effectLst/>
                <a:latin typeface="+mn-lt"/>
              </a:rPr>
              <a:t>ПОСТРОЕНИЕ ШКАЛЫ БОНИТИРОВКИ ПОЧВ. КОРРЕЛЯЦИОННЫЙ АНАЛИЗ ПРИ БОНИТИРОВКЕ </a:t>
            </a:r>
            <a:r>
              <a:rPr lang="ru-RU" sz="2400" dirty="0" smtClean="0">
                <a:solidFill>
                  <a:schemeClr val="tx1"/>
                </a:solidFill>
                <a:effectLst/>
                <a:latin typeface="+mn-lt"/>
              </a:rPr>
              <a:t>ПОЧВ.</a:t>
            </a:r>
            <a:r>
              <a:rPr lang="ru-RU" sz="2400" dirty="0">
                <a:solidFill>
                  <a:schemeClr val="tx1"/>
                </a:solidFill>
                <a:effectLst/>
                <a:latin typeface="+mn-lt"/>
              </a:rPr>
              <a:t/>
            </a:r>
            <a:br>
              <a:rPr lang="ru-RU" sz="2400" dirty="0">
                <a:solidFill>
                  <a:schemeClr val="tx1"/>
                </a:solidFill>
                <a:effectLst/>
                <a:latin typeface="+mn-lt"/>
              </a:rPr>
            </a:br>
            <a:r>
              <a:rPr lang="ru-RU" sz="2400" dirty="0">
                <a:solidFill>
                  <a:schemeClr val="tx1"/>
                </a:solidFill>
                <a:effectLst/>
                <a:latin typeface="+mn-lt"/>
              </a:rPr>
              <a:t> </a:t>
            </a:r>
            <a:br>
              <a:rPr lang="ru-RU" sz="2400" dirty="0">
                <a:solidFill>
                  <a:schemeClr val="tx1"/>
                </a:solidFill>
                <a:effectLst/>
                <a:latin typeface="+mn-lt"/>
              </a:rPr>
            </a:br>
            <a:endParaRPr lang="ru-RU" sz="2400" dirty="0">
              <a:solidFill>
                <a:schemeClr val="tx1"/>
              </a:solidFill>
              <a:latin typeface="+mn-lt"/>
            </a:endParaRPr>
          </a:p>
        </p:txBody>
      </p:sp>
    </p:spTree>
    <p:extLst>
      <p:ext uri="{BB962C8B-B14F-4D97-AF65-F5344CB8AC3E}">
        <p14:creationId xmlns:p14="http://schemas.microsoft.com/office/powerpoint/2010/main" val="56983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467544" y="836712"/>
                <a:ext cx="8229600" cy="5256624"/>
              </a:xfrm>
            </p:spPr>
            <p:txBody>
              <a:bodyPr>
                <a:normAutofit fontScale="85000" lnSpcReduction="10000"/>
              </a:bodyPr>
              <a:lstStyle/>
              <a:p>
                <a:pPr marL="0" indent="447675" algn="just">
                  <a:buNone/>
                </a:pPr>
                <a:r>
                  <a:rPr lang="ru-RU" dirty="0"/>
                  <a:t>Данные по отдельным признакам естественных свойств почвы и урожайности основных сельскохозяйственных культур используются для составления шкалы бонитировки почв. </a:t>
                </a:r>
              </a:p>
              <a:p>
                <a:pPr marL="0" indent="447675" algn="just">
                  <a:buNone/>
                </a:pPr>
                <a:r>
                  <a:rPr lang="ru-RU" dirty="0"/>
                  <a:t>Баллы каждой почвы по указанным свойствам и признакам (критериям) исчисляются по формуле:</a:t>
                </a:r>
              </a:p>
              <a:p>
                <a:pPr marL="0" indent="447675" algn="just">
                  <a:buNone/>
                </a:pPr>
                <a:r>
                  <a:rPr lang="ru-RU" dirty="0"/>
                  <a:t> </a:t>
                </a:r>
              </a:p>
              <a:p>
                <a:pPr marL="0" indent="447675" algn="just">
                  <a:buNone/>
                </a:pPr>
                <a14:m>
                  <m:oMathPara xmlns:m="http://schemas.openxmlformats.org/officeDocument/2006/math">
                    <m:oMathParaPr>
                      <m:jc m:val="centerGroup"/>
                    </m:oMathParaPr>
                    <m:oMath xmlns:m="http://schemas.openxmlformats.org/officeDocument/2006/math">
                      <m:sSub>
                        <m:sSubPr>
                          <m:ctrlPr>
                            <a:rPr lang="ru-RU" i="1">
                              <a:latin typeface="Cambria Math"/>
                            </a:rPr>
                          </m:ctrlPr>
                        </m:sSubPr>
                        <m:e>
                          <m:r>
                            <a:rPr lang="kk-KZ" i="1">
                              <a:latin typeface="Cambria Math"/>
                            </a:rPr>
                            <m:t>Б</m:t>
                          </m:r>
                        </m:e>
                        <m:sub>
                          <m:r>
                            <a:rPr lang="kk-KZ" i="1">
                              <a:latin typeface="Cambria Math"/>
                            </a:rPr>
                            <m:t>к </m:t>
                          </m:r>
                        </m:sub>
                      </m:sSub>
                      <m:r>
                        <a:rPr lang="kk-KZ" i="1">
                          <a:latin typeface="Cambria Math"/>
                        </a:rPr>
                        <m:t>=</m:t>
                      </m:r>
                      <m:f>
                        <m:fPr>
                          <m:ctrlPr>
                            <a:rPr lang="ru-RU" i="1">
                              <a:latin typeface="Cambria Math"/>
                            </a:rPr>
                          </m:ctrlPr>
                        </m:fPr>
                        <m:num>
                          <m:sSub>
                            <m:sSubPr>
                              <m:ctrlPr>
                                <a:rPr lang="ru-RU" i="1">
                                  <a:latin typeface="Cambria Math"/>
                                </a:rPr>
                              </m:ctrlPr>
                            </m:sSubPr>
                            <m:e>
                              <m:r>
                                <a:rPr lang="kk-KZ" i="1">
                                  <a:latin typeface="Cambria Math"/>
                                </a:rPr>
                                <m:t>П</m:t>
                              </m:r>
                            </m:e>
                            <m:sub>
                              <m:r>
                                <a:rPr lang="kk-KZ" i="1">
                                  <a:latin typeface="Cambria Math"/>
                                </a:rPr>
                                <m:t>ф</m:t>
                              </m:r>
                            </m:sub>
                          </m:sSub>
                        </m:num>
                        <m:den>
                          <m:sSub>
                            <m:sSubPr>
                              <m:ctrlPr>
                                <a:rPr lang="ru-RU" i="1">
                                  <a:latin typeface="Cambria Math"/>
                                </a:rPr>
                              </m:ctrlPr>
                            </m:sSubPr>
                            <m:e>
                              <m:r>
                                <a:rPr lang="kk-KZ" i="1">
                                  <a:latin typeface="Cambria Math"/>
                                </a:rPr>
                                <m:t>П</m:t>
                              </m:r>
                            </m:e>
                            <m:sub>
                              <m:r>
                                <a:rPr lang="kk-KZ" i="1">
                                  <a:latin typeface="Cambria Math"/>
                                </a:rPr>
                                <m:t>к</m:t>
                              </m:r>
                              <m:r>
                                <a:rPr lang="en-US" i="1">
                                  <a:latin typeface="Cambria Math"/>
                                </a:rPr>
                                <m:t>𝑛</m:t>
                              </m:r>
                            </m:sub>
                          </m:sSub>
                        </m:den>
                      </m:f>
                      <m:r>
                        <a:rPr lang="kk-KZ" i="1">
                          <a:latin typeface="Cambria Math"/>
                        </a:rPr>
                        <m:t>∗100</m:t>
                      </m:r>
                    </m:oMath>
                  </m:oMathPara>
                </a14:m>
                <a:endParaRPr lang="ru-RU" dirty="0"/>
              </a:p>
              <a:p>
                <a:pPr marL="0" indent="447675" algn="just">
                  <a:buNone/>
                </a:pPr>
                <a:r>
                  <a:rPr lang="en-US" dirty="0"/>
                  <a:t> </a:t>
                </a:r>
                <a:endParaRPr lang="ru-RU" dirty="0"/>
              </a:p>
              <a:p>
                <a:pPr marL="0" indent="447675" algn="just">
                  <a:buNone/>
                </a:pPr>
                <a:r>
                  <a:rPr lang="ru-RU" dirty="0"/>
                  <a:t>где: </a:t>
                </a:r>
                <a:r>
                  <a:rPr lang="ru-RU" i="1" dirty="0"/>
                  <a:t>Бк </a:t>
                </a:r>
                <a:r>
                  <a:rPr lang="ru-RU" dirty="0"/>
                  <a:t>— балл бонитета почвы определенного критерия; </a:t>
                </a:r>
              </a:p>
              <a:p>
                <a:pPr marL="0" indent="447675" algn="just">
                  <a:buNone/>
                </a:pPr>
                <a:r>
                  <a:rPr lang="ru-RU" i="1" dirty="0" err="1"/>
                  <a:t>Пф</a:t>
                </a:r>
                <a:r>
                  <a:rPr lang="ru-RU" i="1" dirty="0"/>
                  <a:t> </a:t>
                </a:r>
                <a:r>
                  <a:rPr lang="ru-RU" dirty="0"/>
                  <a:t>— фактический показатель критерия почвы; </a:t>
                </a:r>
              </a:p>
              <a:p>
                <a:pPr marL="0" indent="447675" algn="just">
                  <a:buNone/>
                </a:pPr>
                <a:r>
                  <a:rPr lang="ru-RU" i="1" dirty="0" err="1"/>
                  <a:t>Пкп</a:t>
                </a:r>
                <a:r>
                  <a:rPr lang="ru-RU" i="1" dirty="0"/>
                  <a:t> </a:t>
                </a:r>
                <a:r>
                  <a:rPr lang="ru-RU" dirty="0"/>
                  <a:t>— количественный показатель критерия почвы, принятый за 100. </a:t>
                </a: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67544" y="836712"/>
                <a:ext cx="8229600" cy="5256624"/>
              </a:xfrm>
              <a:blipFill rotWithShape="1">
                <a:blip r:embed="rId2"/>
                <a:stretch>
                  <a:fillRect l="-1185" t="-1622" r="-1111" b="-2317"/>
                </a:stretch>
              </a:blipFill>
            </p:spPr>
            <p:txBody>
              <a:bodyPr/>
              <a:lstStyle/>
              <a:p>
                <a:r>
                  <a:rPr lang="ru-RU">
                    <a:noFill/>
                  </a:rPr>
                  <a:t> </a:t>
                </a:r>
              </a:p>
            </p:txBody>
          </p:sp>
        </mc:Fallback>
      </mc:AlternateContent>
    </p:spTree>
    <p:extLst>
      <p:ext uri="{BB962C8B-B14F-4D97-AF65-F5344CB8AC3E}">
        <p14:creationId xmlns:p14="http://schemas.microsoft.com/office/powerpoint/2010/main" val="354421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00640"/>
          </a:xfrm>
        </p:spPr>
        <p:txBody>
          <a:bodyPr>
            <a:normAutofit/>
          </a:bodyPr>
          <a:lstStyle/>
          <a:p>
            <a:pPr marL="3175" indent="444500" algn="just">
              <a:buNone/>
            </a:pPr>
            <a:r>
              <a:rPr lang="ru-RU" dirty="0"/>
              <a:t>Шкала бонитировки называется замкнутой шкалой, поскольку за 100 баллов принято оптимальное значение признака наиболее плодородной почвы при бонитировке по естественным свойствам. Если же за 100 баллов принимается значение признака самой распространенной почвы, занимающей наибольший удельный вес в структуре почвенного покрова региона, то такая шкала носит название разомкнутой шкалы бонитировки. </a:t>
            </a:r>
          </a:p>
          <a:p>
            <a:endParaRPr lang="ru-RU" dirty="0"/>
          </a:p>
        </p:txBody>
      </p:sp>
    </p:spTree>
    <p:extLst>
      <p:ext uri="{BB962C8B-B14F-4D97-AF65-F5344CB8AC3E}">
        <p14:creationId xmlns:p14="http://schemas.microsoft.com/office/powerpoint/2010/main" val="1655274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p:cNvSpPr>
                <a:spLocks noGrp="1"/>
              </p:cNvSpPr>
              <p:nvPr>
                <p:ph idx="1"/>
              </p:nvPr>
            </p:nvSpPr>
            <p:spPr>
              <a:xfrm>
                <a:off x="457200" y="620688"/>
                <a:ext cx="8229600" cy="5688672"/>
              </a:xfrm>
            </p:spPr>
            <p:txBody>
              <a:bodyPr>
                <a:normAutofit fontScale="92500" lnSpcReduction="20000"/>
              </a:bodyPr>
              <a:lstStyle/>
              <a:p>
                <a:pPr marL="0" indent="447675" algn="just">
                  <a:buNone/>
                </a:pPr>
                <a:r>
                  <a:rPr lang="ru-RU" dirty="0"/>
                  <a:t>На основе баллов по отдельным свойствам определяется среднегеометрический балл бонитета для каждой почвенной разновидности по формуле:</a:t>
                </a:r>
              </a:p>
              <a:p>
                <a:pPr marL="0" indent="447675" algn="just">
                  <a:buNone/>
                </a:pPr>
                <a:r>
                  <a:rPr lang="ru-RU" dirty="0"/>
                  <a:t> </a:t>
                </a:r>
              </a:p>
              <a:p>
                <a:pPr marL="0" indent="447675" algn="ctr">
                  <a:buNone/>
                </a:pPr>
                <a14:m>
                  <m:oMath xmlns:m="http://schemas.openxmlformats.org/officeDocument/2006/math">
                    <m:sSub>
                      <m:sSubPr>
                        <m:ctrlPr>
                          <a:rPr lang="ru-RU" i="1">
                            <a:latin typeface="Cambria Math"/>
                          </a:rPr>
                        </m:ctrlPr>
                      </m:sSubPr>
                      <m:e>
                        <m:r>
                          <a:rPr lang="ru-RU" i="1">
                            <a:latin typeface="Cambria Math"/>
                          </a:rPr>
                          <m:t>Б</m:t>
                        </m:r>
                      </m:e>
                      <m:sub>
                        <m:r>
                          <a:rPr lang="ru-RU" i="1">
                            <a:latin typeface="Cambria Math"/>
                          </a:rPr>
                          <m:t>сг</m:t>
                        </m:r>
                      </m:sub>
                    </m:sSub>
                    <m:r>
                      <a:rPr lang="ru-RU" i="1">
                        <a:latin typeface="Cambria Math"/>
                      </a:rPr>
                      <m:t>=</m:t>
                    </m:r>
                    <m:rad>
                      <m:radPr>
                        <m:ctrlPr>
                          <a:rPr lang="ru-RU" i="1">
                            <a:latin typeface="Cambria Math"/>
                          </a:rPr>
                        </m:ctrlPr>
                      </m:radPr>
                      <m:deg>
                        <m:r>
                          <a:rPr lang="en-US" i="1">
                            <a:latin typeface="Cambria Math"/>
                          </a:rPr>
                          <m:t>𝑛</m:t>
                        </m:r>
                      </m:deg>
                      <m:e>
                        <m:sSub>
                          <m:sSubPr>
                            <m:ctrlPr>
                              <a:rPr lang="ru-RU" i="1">
                                <a:latin typeface="Cambria Math"/>
                              </a:rPr>
                            </m:ctrlPr>
                          </m:sSubPr>
                          <m:e>
                            <m:r>
                              <a:rPr lang="kk-KZ" i="1">
                                <a:latin typeface="Cambria Math"/>
                              </a:rPr>
                              <m:t>Б</m:t>
                            </m:r>
                          </m:e>
                          <m:sub>
                            <m:r>
                              <a:rPr lang="ru-RU" i="1">
                                <a:latin typeface="Cambria Math"/>
                              </a:rPr>
                              <m:t>1</m:t>
                            </m:r>
                          </m:sub>
                        </m:sSub>
                      </m:e>
                    </m:rad>
                    <m:r>
                      <a:rPr lang="ru-RU" i="1">
                        <a:latin typeface="Cambria Math"/>
                      </a:rPr>
                      <m:t>∗</m:t>
                    </m:r>
                    <m:sSub>
                      <m:sSubPr>
                        <m:ctrlPr>
                          <a:rPr lang="ru-RU" i="1">
                            <a:latin typeface="Cambria Math"/>
                          </a:rPr>
                        </m:ctrlPr>
                      </m:sSubPr>
                      <m:e>
                        <m:r>
                          <a:rPr lang="ru-RU" i="1">
                            <a:latin typeface="Cambria Math"/>
                          </a:rPr>
                          <m:t>Б</m:t>
                        </m:r>
                      </m:e>
                      <m:sub>
                        <m:r>
                          <a:rPr lang="ru-RU" i="1">
                            <a:latin typeface="Cambria Math"/>
                          </a:rPr>
                          <m:t>2</m:t>
                        </m:r>
                      </m:sub>
                    </m:sSub>
                    <m:r>
                      <a:rPr lang="ru-RU" i="1">
                        <a:latin typeface="Cambria Math"/>
                      </a:rPr>
                      <m:t>∗</m:t>
                    </m:r>
                    <m:sSub>
                      <m:sSubPr>
                        <m:ctrlPr>
                          <a:rPr lang="ru-RU" i="1">
                            <a:latin typeface="Cambria Math"/>
                          </a:rPr>
                        </m:ctrlPr>
                      </m:sSubPr>
                      <m:e>
                        <m:r>
                          <a:rPr lang="ru-RU" i="1">
                            <a:latin typeface="Cambria Math"/>
                          </a:rPr>
                          <m:t>Б</m:t>
                        </m:r>
                      </m:e>
                      <m:sub>
                        <m:r>
                          <a:rPr lang="ru-RU" i="1">
                            <a:latin typeface="Cambria Math"/>
                          </a:rPr>
                          <m:t>3</m:t>
                        </m:r>
                      </m:sub>
                    </m:sSub>
                    <m:r>
                      <a:rPr lang="ru-RU" i="1">
                        <a:latin typeface="Cambria Math"/>
                      </a:rPr>
                      <m:t>∗…</m:t>
                    </m:r>
                    <m:sSub>
                      <m:sSubPr>
                        <m:ctrlPr>
                          <a:rPr lang="ru-RU" i="1">
                            <a:latin typeface="Cambria Math"/>
                          </a:rPr>
                        </m:ctrlPr>
                      </m:sSubPr>
                      <m:e>
                        <m:r>
                          <a:rPr lang="ru-RU" i="1">
                            <a:latin typeface="Cambria Math"/>
                          </a:rPr>
                          <m:t>Б</m:t>
                        </m:r>
                      </m:e>
                      <m:sub>
                        <m:r>
                          <a:rPr lang="en-US" i="1">
                            <a:latin typeface="Cambria Math"/>
                          </a:rPr>
                          <m:t>𝑛</m:t>
                        </m:r>
                      </m:sub>
                    </m:sSub>
                  </m:oMath>
                </a14:m>
                <a:r>
                  <a:rPr lang="ru-RU" i="1" dirty="0"/>
                  <a:t> </a:t>
                </a:r>
                <a:endParaRPr lang="ru-RU" dirty="0"/>
              </a:p>
              <a:p>
                <a:pPr marL="0" indent="447675" algn="just">
                  <a:buNone/>
                </a:pPr>
                <a:r>
                  <a:rPr lang="ru-RU" i="1" dirty="0"/>
                  <a:t> </a:t>
                </a:r>
                <a:endParaRPr lang="ru-RU" dirty="0"/>
              </a:p>
              <a:p>
                <a:pPr marL="0" indent="447675" algn="just">
                  <a:buNone/>
                </a:pPr>
                <a:r>
                  <a:rPr lang="ru-RU" dirty="0"/>
                  <a:t>где: </a:t>
                </a:r>
                <a:r>
                  <a:rPr lang="ru-RU" dirty="0" err="1"/>
                  <a:t>Бсг</a:t>
                </a:r>
                <a:r>
                  <a:rPr lang="ru-RU" dirty="0"/>
                  <a:t> — среднегеометрический балл бонитета почв; </a:t>
                </a:r>
              </a:p>
              <a:p>
                <a:pPr marL="0" indent="447675" algn="just">
                  <a:buNone/>
                </a:pPr>
                <a:r>
                  <a:rPr lang="ru-RU" dirty="0" smtClean="0"/>
                  <a:t>Б1, </a:t>
                </a:r>
                <a:r>
                  <a:rPr lang="ru-RU" dirty="0"/>
                  <a:t>Б2, Б3, </a:t>
                </a:r>
                <a:r>
                  <a:rPr lang="ru-RU" dirty="0" err="1"/>
                  <a:t>Бn</a:t>
                </a:r>
                <a:r>
                  <a:rPr lang="ru-RU" dirty="0"/>
                  <a:t> — баллы по свойствам почв (содержание, мощность, запасы гумуса, содержание физической глины). Для определения совокупного почвенного балла в среднегеометрический почвенный балл вводятся понижающие поправочные коэффициенты на специфические признаки почв (</a:t>
                </a:r>
                <a:r>
                  <a:rPr lang="ru-RU" dirty="0" err="1"/>
                  <a:t>солонцеватость</a:t>
                </a:r>
                <a:r>
                  <a:rPr lang="ru-RU" dirty="0"/>
                  <a:t>, засоленность, переувлажнение и др.).</a:t>
                </a:r>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457200" y="620688"/>
                <a:ext cx="8229600" cy="5688672"/>
              </a:xfrm>
              <a:blipFill rotWithShape="1">
                <a:blip r:embed="rId2"/>
                <a:stretch>
                  <a:fillRect l="-1259" t="-2358" r="-1333"/>
                </a:stretch>
              </a:blipFill>
            </p:spPr>
            <p:txBody>
              <a:bodyPr/>
              <a:lstStyle/>
              <a:p>
                <a:r>
                  <a:rPr lang="ru-RU">
                    <a:noFill/>
                  </a:rPr>
                  <a:t> </a:t>
                </a:r>
              </a:p>
            </p:txBody>
          </p:sp>
        </mc:Fallback>
      </mc:AlternateContent>
    </p:spTree>
    <p:extLst>
      <p:ext uri="{BB962C8B-B14F-4D97-AF65-F5344CB8AC3E}">
        <p14:creationId xmlns:p14="http://schemas.microsoft.com/office/powerpoint/2010/main" val="1936451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56624"/>
          </a:xfrm>
        </p:spPr>
        <p:txBody>
          <a:bodyPr>
            <a:normAutofit lnSpcReduction="10000"/>
          </a:bodyPr>
          <a:lstStyle/>
          <a:p>
            <a:pPr marL="0" indent="447675" algn="just">
              <a:buNone/>
            </a:pPr>
            <a:r>
              <a:rPr lang="ru-RU" dirty="0"/>
              <a:t>С учетом поправок на совокупный коэффициент (к) определяется балл бонитета для конкретной почвы (</a:t>
            </a:r>
            <a:r>
              <a:rPr lang="ru-RU" dirty="0" err="1"/>
              <a:t>Бп</a:t>
            </a:r>
            <a:r>
              <a:rPr lang="ru-RU" dirty="0"/>
              <a:t>) по формуле:</a:t>
            </a:r>
          </a:p>
          <a:p>
            <a:pPr marL="0" indent="447675" algn="just">
              <a:buNone/>
            </a:pPr>
            <a:r>
              <a:rPr lang="ru-RU" dirty="0"/>
              <a:t> </a:t>
            </a:r>
          </a:p>
          <a:p>
            <a:pPr marL="0" indent="447675" algn="ctr">
              <a:buNone/>
            </a:pPr>
            <a:r>
              <a:rPr lang="ru-RU" i="1" dirty="0" err="1"/>
              <a:t>Бп</a:t>
            </a:r>
            <a:r>
              <a:rPr lang="ru-RU" i="1" dirty="0"/>
              <a:t> = </a:t>
            </a:r>
            <a:r>
              <a:rPr lang="ru-RU" i="1" dirty="0" err="1"/>
              <a:t>Бсг</a:t>
            </a:r>
            <a:r>
              <a:rPr lang="ru-RU" i="1" dirty="0"/>
              <a:t> *к</a:t>
            </a:r>
            <a:endParaRPr lang="ru-RU" dirty="0"/>
          </a:p>
          <a:p>
            <a:pPr marL="0" indent="447675" algn="just">
              <a:buNone/>
            </a:pPr>
            <a:r>
              <a:rPr lang="ru-RU" i="1" dirty="0"/>
              <a:t> </a:t>
            </a:r>
            <a:endParaRPr lang="ru-RU" dirty="0"/>
          </a:p>
          <a:p>
            <a:pPr marL="0" indent="447675" algn="just">
              <a:buNone/>
            </a:pPr>
            <a:r>
              <a:rPr lang="ru-RU" dirty="0"/>
              <a:t>Например, для черноземов южных, среднемощных, солонцеватых, глинистых среднегеометрический показатель оценки (</a:t>
            </a:r>
            <a:r>
              <a:rPr lang="ru-RU" i="1" dirty="0" err="1"/>
              <a:t>Бсг</a:t>
            </a:r>
            <a:r>
              <a:rPr lang="ru-RU" dirty="0"/>
              <a:t>) составил 63 балла, а с учетом поправок на совокупный коэффициент (</a:t>
            </a:r>
            <a:r>
              <a:rPr lang="ru-RU" i="1" dirty="0"/>
              <a:t>к</a:t>
            </a:r>
            <a:r>
              <a:rPr lang="ru-RU" dirty="0"/>
              <a:t>) бонитет данной почвы (</a:t>
            </a:r>
            <a:r>
              <a:rPr lang="ru-RU" i="1" dirty="0" err="1"/>
              <a:t>Бп</a:t>
            </a:r>
            <a:r>
              <a:rPr lang="ru-RU" dirty="0"/>
              <a:t>) равен 54 баллам (63 х 0,85). </a:t>
            </a:r>
          </a:p>
          <a:p>
            <a:endParaRPr lang="ru-RU" dirty="0"/>
          </a:p>
        </p:txBody>
      </p:sp>
    </p:spTree>
    <p:extLst>
      <p:ext uri="{BB962C8B-B14F-4D97-AF65-F5344CB8AC3E}">
        <p14:creationId xmlns:p14="http://schemas.microsoft.com/office/powerpoint/2010/main" val="43528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832688"/>
          </a:xfrm>
        </p:spPr>
        <p:txBody>
          <a:bodyPr>
            <a:normAutofit fontScale="70000" lnSpcReduction="20000"/>
          </a:bodyPr>
          <a:lstStyle/>
          <a:p>
            <a:pPr marL="0" indent="542925" algn="just">
              <a:buNone/>
            </a:pPr>
            <a:r>
              <a:rPr lang="ru-RU" dirty="0"/>
              <a:t>Влияние отдельных природных признаков на продуктивность почв устанавливается путем корреляционного анализа, который позволяет с математической достоверностью установить связь между природными признаками почв и урожайностью сельскохозяйственных культур. </a:t>
            </a:r>
          </a:p>
          <a:p>
            <a:pPr marL="0" indent="542925" algn="just">
              <a:buNone/>
            </a:pPr>
            <a:r>
              <a:rPr lang="ru-RU" b="1" i="1" dirty="0"/>
              <a:t>Корреляционная </a:t>
            </a:r>
            <a:r>
              <a:rPr lang="ru-RU" dirty="0"/>
              <a:t>зависимость между отдельными показателями естественных свойств почвы и средней многолетней урожайностью сельскохозяйственных культур определяется коэффициентом корреляции по формуле</a:t>
            </a:r>
            <a:r>
              <a:rPr lang="ru-RU" dirty="0" smtClean="0"/>
              <a:t>:</a:t>
            </a:r>
          </a:p>
          <a:p>
            <a:pPr marL="0" indent="542925" algn="just">
              <a:buNone/>
            </a:pPr>
            <a:endParaRPr lang="ru-RU" dirty="0" smtClean="0"/>
          </a:p>
          <a:p>
            <a:pPr marL="0" indent="542925" algn="just">
              <a:buNone/>
            </a:pPr>
            <a:endParaRPr lang="ru-RU" dirty="0"/>
          </a:p>
          <a:p>
            <a:pPr marL="0" indent="0" algn="just">
              <a:buNone/>
            </a:pPr>
            <a:r>
              <a:rPr lang="en-US" dirty="0"/>
              <a:t> </a:t>
            </a:r>
            <a:endParaRPr lang="ru-RU" dirty="0"/>
          </a:p>
          <a:p>
            <a:pPr marL="0" indent="542925" algn="just"/>
            <a:endParaRPr lang="ru-RU" dirty="0" smtClean="0"/>
          </a:p>
          <a:p>
            <a:pPr marL="0" indent="542925" algn="just"/>
            <a:endParaRPr lang="ru-RU" dirty="0"/>
          </a:p>
          <a:p>
            <a:pPr marL="0" indent="0" algn="just">
              <a:buNone/>
            </a:pPr>
            <a:endParaRPr lang="ru-RU" dirty="0" smtClean="0"/>
          </a:p>
          <a:p>
            <a:pPr marL="0" indent="0" algn="just">
              <a:buNone/>
            </a:pPr>
            <a:endParaRPr lang="ru-RU" dirty="0"/>
          </a:p>
          <a:p>
            <a:pPr marL="0" indent="0" algn="just">
              <a:buNone/>
            </a:pPr>
            <a:r>
              <a:rPr lang="ru-RU" dirty="0" smtClean="0"/>
              <a:t>где</a:t>
            </a:r>
            <a:r>
              <a:rPr lang="ru-RU" dirty="0"/>
              <a:t>: г — коэффициент корреляции; </a:t>
            </a:r>
          </a:p>
          <a:p>
            <a:pPr marL="0" indent="0" algn="just">
              <a:buNone/>
            </a:pPr>
            <a:r>
              <a:rPr lang="ru-RU" i="1" dirty="0"/>
              <a:t>х </a:t>
            </a:r>
            <a:r>
              <a:rPr lang="ru-RU" dirty="0"/>
              <a:t>— балл бонитета по отдельным признакам почв; </a:t>
            </a:r>
          </a:p>
          <a:p>
            <a:pPr marL="0" indent="0" algn="just">
              <a:buNone/>
            </a:pPr>
            <a:r>
              <a:rPr lang="ru-RU" i="1" dirty="0"/>
              <a:t>у </a:t>
            </a:r>
            <a:r>
              <a:rPr lang="ru-RU" dirty="0"/>
              <a:t>— фактическая урожайность сельскохозяйственной культуры, ц/га; </a:t>
            </a:r>
          </a:p>
          <a:p>
            <a:pPr marL="0" indent="0" algn="just">
              <a:buNone/>
            </a:pPr>
            <a:r>
              <a:rPr lang="ru-RU" i="1" dirty="0"/>
              <a:t>п</a:t>
            </a:r>
            <a:r>
              <a:rPr lang="ru-RU" dirty="0"/>
              <a:t>— число пар наблюдений (переменных). </a:t>
            </a:r>
          </a:p>
          <a:p>
            <a:endParaRPr lang="ru-RU" dirty="0"/>
          </a:p>
        </p:txBody>
      </p:sp>
      <p:pic>
        <p:nvPicPr>
          <p:cNvPr id="4" name="Рисунок 3" descr="C:\Users\Анара\Desktop\Снимок.PNG"/>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901304"/>
            <a:ext cx="4032448" cy="1319784"/>
          </a:xfrm>
          <a:prstGeom prst="rect">
            <a:avLst/>
          </a:prstGeom>
          <a:noFill/>
          <a:ln>
            <a:noFill/>
          </a:ln>
        </p:spPr>
      </p:pic>
    </p:spTree>
    <p:extLst>
      <p:ext uri="{BB962C8B-B14F-4D97-AF65-F5344CB8AC3E}">
        <p14:creationId xmlns:p14="http://schemas.microsoft.com/office/powerpoint/2010/main" val="3924578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3175" indent="444500" algn="just">
              <a:buNone/>
            </a:pPr>
            <a:r>
              <a:rPr lang="ru-RU" dirty="0"/>
              <a:t>Размеры коэффициента корреляции могут колебаться в пределах от +1 </a:t>
            </a:r>
            <a:r>
              <a:rPr lang="kk-KZ" dirty="0"/>
              <a:t>д</a:t>
            </a:r>
            <a:r>
              <a:rPr lang="ru-RU" dirty="0"/>
              <a:t>о -1. Знак (+) указывает на положительную, а знак (—) — на отрицательную связь. </a:t>
            </a:r>
          </a:p>
          <a:p>
            <a:pPr marL="3175" indent="444500" algn="just">
              <a:buNone/>
            </a:pPr>
            <a:r>
              <a:rPr lang="ru-RU" dirty="0"/>
              <a:t>Если значение коэффициента находится в пределах с точностью до 0,500, связь следует считать слабой, от 0,501 до 0,700 — средней, свыше 0,700 — тесной, свыше 0,900 — очень тесной.</a:t>
            </a:r>
          </a:p>
          <a:p>
            <a:pPr marL="3175" indent="444500" algn="just"/>
            <a:endParaRPr lang="ru-RU" dirty="0"/>
          </a:p>
        </p:txBody>
      </p:sp>
    </p:spTree>
    <p:extLst>
      <p:ext uri="{BB962C8B-B14F-4D97-AF65-F5344CB8AC3E}">
        <p14:creationId xmlns:p14="http://schemas.microsoft.com/office/powerpoint/2010/main" val="1539938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101</TotalTime>
  <Words>248</Words>
  <Application>Microsoft Office PowerPoint</Application>
  <PresentationFormat>Экран (4:3)</PresentationFormat>
  <Paragraphs>36</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Апекс</vt:lpstr>
      <vt:lpstr>ПОСТРОЕНИЕ ШКАЛЫ БОНИТИРОВКИ ПОЧВ. КОРРЕЛЯЦИОННЫЙ АНАЛИЗ ПРИ БОНИТИРОВКЕ ПОЧВ.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ПОСТРОЕНИЕ ШКАЛЫ БОНИТИРОВКИ ПОЧВ. КОРРЕЛЯЦИОННЫЙ АНАЛИЗ ПРИ БОНИТИРОВКЕ ПОЧВ.   </dc:title>
  <dc:creator>Анара</dc:creator>
  <cp:lastModifiedBy>Анара</cp:lastModifiedBy>
  <cp:revision>4</cp:revision>
  <dcterms:created xsi:type="dcterms:W3CDTF">2021-04-11T15:15:52Z</dcterms:created>
  <dcterms:modified xsi:type="dcterms:W3CDTF">2021-04-12T05:16:15Z</dcterms:modified>
</cp:coreProperties>
</file>